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11.jpg" ContentType="image/jpeg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19.jpg" ContentType="image/jpeg"/>
  <Override PartName="/ppt/media/image20.jpg" ContentType="image/jpe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60" r:id="rId5"/>
    <p:sldId id="261" r:id="rId6"/>
    <p:sldId id="259" r:id="rId7"/>
    <p:sldId id="263" r:id="rId8"/>
    <p:sldId id="270" r:id="rId9"/>
    <p:sldId id="273" r:id="rId10"/>
    <p:sldId id="274" r:id="rId11"/>
    <p:sldId id="275" r:id="rId12"/>
    <p:sldId id="288" r:id="rId13"/>
    <p:sldId id="276" r:id="rId14"/>
    <p:sldId id="277" r:id="rId15"/>
    <p:sldId id="286" r:id="rId16"/>
    <p:sldId id="278" r:id="rId17"/>
    <p:sldId id="287" r:id="rId18"/>
    <p:sldId id="279" r:id="rId19"/>
    <p:sldId id="281" r:id="rId20"/>
    <p:sldId id="282" r:id="rId21"/>
    <p:sldId id="283" r:id="rId22"/>
    <p:sldId id="284" r:id="rId23"/>
    <p:sldId id="285" r:id="rId24"/>
    <p:sldId id="280" r:id="rId25"/>
    <p:sldId id="272" r:id="rId26"/>
  </p:sldIdLst>
  <p:sldSz cx="18288000" cy="10287000"/>
  <p:notesSz cx="6858000" cy="9144000"/>
  <p:embeddedFontLst>
    <p:embeddedFont>
      <p:font typeface="Arial" panose="020B0604020202020204" pitchFamily="34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mbria Math" panose="02040503050406030204" pitchFamily="18" charset="0"/>
      <p:regular r:id="rId33"/>
    </p:embeddedFont>
    <p:embeddedFont>
      <p:font typeface="Libre Baskerville" panose="02000000000000000000" pitchFamily="2" charset="0"/>
      <p:regular r:id="rId34"/>
      <p:bold r:id="rId35"/>
      <p:italic r:id="rId36"/>
    </p:embeddedFont>
    <p:embeddedFont>
      <p:font typeface="Nunito Sans" pitchFamily="2" charset="77"/>
      <p:regular r:id="rId37"/>
      <p:bold r:id="rId38"/>
      <p:italic r:id="rId39"/>
      <p:boldItalic r:id="rId40"/>
    </p:embeddedFont>
    <p:embeddedFont>
      <p:font typeface="Nunito Sans Heavy" pitchFamily="2" charset="77"/>
      <p:regular r:id="rId41"/>
      <p:bold r:id="rId42"/>
    </p:embeddedFont>
    <p:embeddedFont>
      <p:font typeface="Nunito Sans Semi-Bold" pitchFamily="2" charset="77"/>
      <p:regular r:id="rId43"/>
      <p:bold r:id="rId44"/>
    </p:embeddedFont>
    <p:embeddedFont>
      <p:font typeface="Yeseva One" pitchFamily="2" charset="77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18" autoAdjust="0"/>
    <p:restoredTop sz="94186" autoAdjust="0"/>
  </p:normalViewPr>
  <p:slideViewPr>
    <p:cSldViewPr>
      <p:cViewPr>
        <p:scale>
          <a:sx n="89" d="100"/>
          <a:sy n="89" d="100"/>
        </p:scale>
        <p:origin x="1016" y="6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091DB-6C8E-944D-BED9-A064CB66A41E}" type="datetimeFigureOut">
              <a:rPr lang="en-US" smtClean="0"/>
              <a:t>9/13/24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890EF-48F8-954D-8D9A-ABFA2C0EE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39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54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57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5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000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21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60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657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615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433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37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28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85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87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629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602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663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03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02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54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60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43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69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8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82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pn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Relationship Id="rId9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038600" y="3009900"/>
            <a:ext cx="10668000" cy="3923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 dirty="0">
                <a:solidFill>
                  <a:srgbClr val="000000"/>
                </a:solidFill>
                <a:latin typeface="Yeseva One"/>
              </a:rPr>
              <a:t>Generating Images Using a Deep Convolutional GANs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10800" y="139700"/>
            <a:ext cx="80391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Diffusion Model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981200" y="2494967"/>
            <a:ext cx="15529053" cy="724346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375112" y="2765190"/>
            <a:ext cx="14741231" cy="6768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Diffusion Model?: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Introduced in 2020 by Ho et al., these models progressively add noise to the data and learn to reverse this process to generate high-quality outputs.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Forward Process: Gradually adds Gaussian noise to the data.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Reverse Process: </a:t>
            </a:r>
            <a:r>
              <a:rPr lang="zh-CN" altLang="en-US" sz="28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Reverse the noise addition to reconstruct the original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Diffusion models are used in image generation, audio synthesis, and medical imaging.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BA3BA5-A87D-0C44-BA08-03050160A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85" y="4979546"/>
            <a:ext cx="10857991" cy="22743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73220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6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3 Theoretical Background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  <p:extLst>
      <p:ext uri="{BB962C8B-B14F-4D97-AF65-F5344CB8AC3E}">
        <p14:creationId xmlns:p14="http://schemas.microsoft.com/office/powerpoint/2010/main" val="2435007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86200" y="234864"/>
            <a:ext cx="1418401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200" dirty="0">
                <a:solidFill>
                  <a:srgbClr val="65A4CD"/>
                </a:solidFill>
                <a:latin typeface="Nunito Sans Heavy"/>
              </a:rPr>
              <a:t>Generative Adversarial Network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530347" y="1861022"/>
            <a:ext cx="14112580" cy="824770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148596" y="2071356"/>
            <a:ext cx="13494331" cy="78662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GAN?: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GAN (Generative Adversarial Network) was introduced by Ian Goodfellow in 2014. It consists of two networks—a generator and a discriminator—that compete to improve data generation quality.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 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Creates synthetic data to mimic real data.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 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Distinguishes between real and generated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Widely used in image generation, video synthesis, and style transfer for its ability to produce realistic data.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C7376-72C6-2649-9325-A16EC92DA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482" y="4756463"/>
            <a:ext cx="10510715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74007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39645" y="337664"/>
            <a:ext cx="14641218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Objective Function of GAN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369966" y="3013558"/>
            <a:ext cx="14851234" cy="708294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750966" y="3308510"/>
            <a:ext cx="12801600" cy="6745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Minimax Game: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	• GANs consist of a generator (G) and a discriminator (D).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	• The objective function is a minimax game where: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		• G tries to generate realistic data that can deceive D.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		• D tries to distinguish real data from generated data.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 function:</a:t>
            </a:r>
          </a:p>
          <a:p>
            <a:pPr>
              <a:lnSpc>
                <a:spcPts val="4435"/>
              </a:lnSpc>
            </a:pPr>
            <a:endParaRPr lang="en-IE" sz="30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30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•The goal is to find the balance where D can no longer tell apart real data from G’s generated data.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14E11D-F750-804E-8C98-3F1952D51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6623202"/>
            <a:ext cx="9448879" cy="8276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071590-8026-364F-9492-E97F1BAFE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694" y="7511407"/>
            <a:ext cx="6926434" cy="8273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9BFBD5-CAC5-E34D-B0CF-66681D432C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147" y="7450841"/>
            <a:ext cx="6763648" cy="82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06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631370" y="2967589"/>
            <a:ext cx="10951029" cy="72051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1012370" y="3217607"/>
                <a:ext cx="10493829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3000" b="1" dirty="0">
                    <a:solidFill>
                      <a:srgbClr val="000000"/>
                    </a:solidFill>
                    <a:latin typeface="Nunito Sans"/>
                  </a:rPr>
                  <a:t>Adversarial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G and D are trained in alternating steps.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The generator G produces data, and D provides feedback.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As training progresses, the distribution of generated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gradually approaches the real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Diagram explaining the changes in distribution during GAN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Green curve: generated data distribution.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Black dots: real data distribution (constant).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Blue line: noise and error, which decreases over time.</a:t>
                </a:r>
              </a:p>
              <a:p>
                <a:pPr>
                  <a:lnSpc>
                    <a:spcPts val="4435"/>
                  </a:lnSpc>
                </a:pPr>
                <a:endParaRPr lang="en-IE" sz="3000" b="1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370" y="3217607"/>
                <a:ext cx="10493829" cy="7309693"/>
              </a:xfrm>
              <a:prstGeom prst="rect">
                <a:avLst/>
              </a:prstGeom>
              <a:blipFill>
                <a:blip r:embed="rId3"/>
                <a:stretch>
                  <a:fillRect l="-2177" t="-521" r="-1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6749B20-79EB-3E42-B3BE-83F557A65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6264108"/>
            <a:ext cx="5486202" cy="3613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095D0B-7F03-824A-847D-4FC354C3B7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2124757"/>
            <a:ext cx="5448350" cy="37962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44516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631370" y="2967589"/>
            <a:ext cx="10951029" cy="72051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1012370" y="3217607"/>
                <a:ext cx="10493829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3000" b="1" dirty="0">
                    <a:solidFill>
                      <a:srgbClr val="000000"/>
                    </a:solidFill>
                    <a:latin typeface="Nunito Sans"/>
                  </a:rPr>
                  <a:t>Adversarial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G and D are trained in alternating steps.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The generator G produces data, and D provides feedback.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As training progresses, the distribution of generated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gradually approaches the real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Diagram explaining the changes in distribution during GAN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Green curve: generated data distribution.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Black dots: real data distribution (constant).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Blue line: noise and error, which decreases over time.</a:t>
                </a:r>
              </a:p>
              <a:p>
                <a:pPr>
                  <a:lnSpc>
                    <a:spcPts val="4435"/>
                  </a:lnSpc>
                </a:pPr>
                <a:endParaRPr lang="en-IE" sz="3000" b="1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370" y="3217607"/>
                <a:ext cx="10493829" cy="7309693"/>
              </a:xfrm>
              <a:prstGeom prst="rect">
                <a:avLst/>
              </a:prstGeom>
              <a:blipFill>
                <a:blip r:embed="rId3"/>
                <a:stretch>
                  <a:fillRect l="-2177" t="-521" r="-1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6749B20-79EB-3E42-B3BE-83F557A65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6264108"/>
            <a:ext cx="5486202" cy="3613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095D0B-7F03-824A-847D-4FC354C3B7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2124757"/>
            <a:ext cx="5448350" cy="37962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80344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10001" y="371390"/>
            <a:ext cx="144780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Evaluating GAN Performance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A42BAA0-833A-3442-9D9C-B2FA014F9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987" y="3378984"/>
            <a:ext cx="5818293" cy="5658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066D035-BB8D-AA4E-980B-6F3737253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359" y="4176829"/>
            <a:ext cx="5323381" cy="35489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514598" y="3484679"/>
            <a:ext cx="5323381" cy="561692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FEA252C4-B1C3-4C4F-812B-90FDAEA41F58}"/>
              </a:ext>
            </a:extLst>
          </p:cNvPr>
          <p:cNvSpPr txBox="1"/>
          <p:nvPr/>
        </p:nvSpPr>
        <p:spPr>
          <a:xfrm>
            <a:off x="699860" y="3700107"/>
            <a:ext cx="4917108" cy="5616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In most machine learning models, accuracy is a key evaluation metric. However, in the case of GAN training, achieving 100% accuracy indicates a problem. It means that the balance between the generator and the discriminator is broken.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B4AAA8E-2E8D-A040-BFD8-9365BF8B20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3999346"/>
            <a:ext cx="5904831" cy="39326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F07E967-8871-6644-8573-B74A3AC53D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083" y="4191661"/>
            <a:ext cx="7101148" cy="34759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A3B939-C47A-2849-849C-F0B39F0A9E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274" y="2855407"/>
            <a:ext cx="9967717" cy="61484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1D43BA-1A6A-1A46-9615-E275E2E66D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752" y="5169944"/>
            <a:ext cx="6350000" cy="1739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7DC2FAF-466E-2C46-81C6-FCBFF021B4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407" y="3951039"/>
            <a:ext cx="11620500" cy="4000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3685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980611" y="371390"/>
            <a:ext cx="1330739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 err="1">
                <a:solidFill>
                  <a:srgbClr val="65A4CD"/>
                </a:solidFill>
                <a:latin typeface="Nunito Sans Heavy"/>
              </a:rPr>
              <a:t>Frechet</a:t>
            </a:r>
            <a:r>
              <a:rPr lang="en-IE" sz="8000" dirty="0">
                <a:solidFill>
                  <a:srgbClr val="65A4CD"/>
                </a:solidFill>
                <a:latin typeface="Nunito Sans Heavy"/>
              </a:rPr>
              <a:t> Inception Distance</a:t>
            </a: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3733801" y="3162300"/>
            <a:ext cx="11887200" cy="59251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/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:r>
                  <a:rPr lang="en-IE" sz="3000" dirty="0" err="1">
                    <a:solidFill>
                      <a:srgbClr val="000000"/>
                    </a:solidFill>
                    <a:latin typeface="Nunito Sans"/>
                  </a:rPr>
                  <a:t>Frechet</a:t>
                </a: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Inception Distance (FID) is used to evaluate GANs.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measures how similar the distribution of generated images is to the distribution of real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A lower FID score indicates higher-quality and more diverse generated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formula: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mean of real and generated image features.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covariance matrices.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  <a:blipFill>
                <a:blip r:embed="rId3"/>
                <a:stretch>
                  <a:fillRect l="-1946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0AB7D4E-8C65-E741-8992-65640E44B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743700"/>
            <a:ext cx="8221830" cy="12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53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4 Results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  <p:extLst>
      <p:ext uri="{BB962C8B-B14F-4D97-AF65-F5344CB8AC3E}">
        <p14:creationId xmlns:p14="http://schemas.microsoft.com/office/powerpoint/2010/main" val="1151030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506200" y="371390"/>
            <a:ext cx="67818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Model Select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8600" y="3078441"/>
            <a:ext cx="8763000" cy="70104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85800" y="3210923"/>
            <a:ext cx="8305800" cy="6745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Reason for Choosing Standard GAN: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Foundational Model: Standard GAN serves as the base for all other GAN variants.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Well-Documented: Extensive literature available for comparison and reference.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Training Efficiency: More computationally feasible to implement within hardware constraints.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Flexibility: Can be adapted to various image generation tasks, providing a solid baseline for comparison with more complex models.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7311B2-3AF4-4047-A3BA-5B35E1106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377" y="1804892"/>
            <a:ext cx="14248454" cy="801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21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1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AutoShape 9"/>
          <p:cNvSpPr/>
          <p:nvPr/>
        </p:nvSpPr>
        <p:spPr>
          <a:xfrm>
            <a:off x="10030827" y="104991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030827" y="923709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030827" y="7625106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030827" y="5970702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0030827" y="4305693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0030827" y="2661894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-514350" y="3849671"/>
            <a:ext cx="9658350" cy="2545237"/>
            <a:chOff x="0" y="0"/>
            <a:chExt cx="2543763" cy="67035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43763" cy="670351"/>
            </a:xfrm>
            <a:custGeom>
              <a:avLst/>
              <a:gdLst/>
              <a:ahLst/>
              <a:cxnLst/>
              <a:rect l="l" t="t" r="r" b="b"/>
              <a:pathLst>
                <a:path w="2543763" h="670351">
                  <a:moveTo>
                    <a:pt x="0" y="0"/>
                  </a:moveTo>
                  <a:lnTo>
                    <a:pt x="2543763" y="0"/>
                  </a:lnTo>
                  <a:lnTo>
                    <a:pt x="2543763" y="670351"/>
                  </a:lnTo>
                  <a:lnTo>
                    <a:pt x="0" y="670351"/>
                  </a:lnTo>
                  <a:close/>
                </a:path>
              </a:pathLst>
            </a:custGeom>
            <a:solidFill>
              <a:srgbClr val="65A4C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543763" cy="708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410357" y="4373563"/>
            <a:ext cx="524309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Overview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77539" y="6265977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Results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77539" y="2957169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>
                <a:solidFill>
                  <a:srgbClr val="000000"/>
                </a:solidFill>
                <a:latin typeface="Nunito Sans"/>
              </a:rPr>
              <a:t>Historical Models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39439" y="4607138"/>
            <a:ext cx="7033109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Theoretical Background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77539" y="7977531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Discussion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77539" y="1341356"/>
            <a:ext cx="5981761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Introduction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030827" y="1280910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30827" y="2908058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030827" y="45472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30827" y="61991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30827" y="7901331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EA49AE-3292-D740-9C71-D7B583BF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992" y="2095500"/>
            <a:ext cx="6527322" cy="8018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31630-3F00-7D47-978F-3891FE66D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3596526"/>
            <a:ext cx="9187026" cy="552231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67400" y="371390"/>
            <a:ext cx="124206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Convolutional or Dense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502881" y="3109064"/>
            <a:ext cx="6203345" cy="6477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838826" y="3256975"/>
            <a:ext cx="5652710" cy="6181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Compare the performance of Convolutional Layers and Dense Layers in the generator and discriminator of a standard GAN.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Factors Tested: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Image quality.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FID score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Training time.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MNIST Dataset (3000 epochs).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35EB8-7528-7C46-A506-49AE399D2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3627252"/>
            <a:ext cx="10832942" cy="50793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C3B63F-1413-A245-B8A6-30C7A0218A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327" y="3109064"/>
            <a:ext cx="10113088" cy="599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416CB-CE3B-5640-AD6F-62FF8D89D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090" y="3280829"/>
            <a:ext cx="12918920" cy="4876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10400" y="371390"/>
            <a:ext cx="11277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Exploring Layer Depth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899829"/>
            <a:ext cx="13619162" cy="5638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365790" y="3202514"/>
            <a:ext cx="13431838" cy="5033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Key Objective: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Investigate the impact of increasing convolutional layer depth on GAN performance.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Experiment Setup: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Base Model: Standard GAN (with convolutional layers).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Layer Variations: 3, 4, 5, and 6 layers in both generator and discriminator.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Key Metric: </a:t>
            </a:r>
            <a:r>
              <a:rPr lang="en-IE" sz="2500" dirty="0" err="1">
                <a:solidFill>
                  <a:srgbClr val="000000"/>
                </a:solidFill>
                <a:latin typeface="Nunito Sans"/>
              </a:rPr>
              <a:t>Frechet</a:t>
            </a:r>
            <a:r>
              <a:rPr lang="en-IE" sz="2500" dirty="0">
                <a:solidFill>
                  <a:srgbClr val="000000"/>
                </a:solidFill>
                <a:latin typeface="Nunito Sans"/>
              </a:rPr>
              <a:t> Inception Distance (FID) to evaluate image quality.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Results: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Increasing depth in only the generator or discriminator leads to worse performance.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Increasing depth in both networks simultaneously results in better performance.</a:t>
            </a:r>
          </a:p>
        </p:txBody>
      </p:sp>
    </p:spTree>
    <p:extLst>
      <p:ext uri="{BB962C8B-B14F-4D97-AF65-F5344CB8AC3E}">
        <p14:creationId xmlns:p14="http://schemas.microsoft.com/office/powerpoint/2010/main" val="136508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8600" y="2967589"/>
            <a:ext cx="10724970" cy="72051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09600" y="3203900"/>
            <a:ext cx="14020800" cy="112594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Evaluate how different data augmentation techniques impact the quality of GAN-generated images.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Techniques Tested: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Rotation: Rotating images by a </a:t>
            </a:r>
            <a:r>
              <a:rPr lang="en-US" altLang="zh-CN" sz="3000" dirty="0">
                <a:solidFill>
                  <a:srgbClr val="000000"/>
                </a:solidFill>
                <a:latin typeface="Nunito Sans"/>
              </a:rPr>
              <a:t>10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 degree.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Shifting: Vertical and horizontal shift </a:t>
            </a:r>
            <a:r>
              <a:rPr lang="en-US" altLang="zh-CN" sz="3000" dirty="0">
                <a:solidFill>
                  <a:srgbClr val="000000"/>
                </a:solidFill>
                <a:latin typeface="Nunito Sans"/>
              </a:rPr>
              <a:t>0.1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Flipping: horizontal flips.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Findings: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Initial Results: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Data augmentation introduced noise, causing optimization challenges and reduced image quality.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After Adjustments: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Removing certain techniques (e.g., flipping, rotation) led to improved performance.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Augmentation can help when applied carefully but can hinder training if overused.</a:t>
            </a:r>
          </a:p>
          <a:p>
            <a:pPr>
              <a:lnSpc>
                <a:spcPts val="4435"/>
              </a:lnSpc>
            </a:pPr>
            <a:br>
              <a:rPr lang="en-IE" sz="3000" dirty="0">
                <a:solidFill>
                  <a:srgbClr val="000000"/>
                </a:solidFill>
                <a:latin typeface="Nunito Sans"/>
              </a:rPr>
            </a:b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122563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705600" y="371390"/>
            <a:ext cx="115824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Applying New Dataset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8600" y="2967589"/>
            <a:ext cx="10724970" cy="72051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09600" y="3203900"/>
            <a:ext cx="10343970" cy="7873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Concept: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Reframes maximum likelihood estimation as a binary classification problem.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Learns to distinguish real data from artificially generated noise.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Advantages: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Efficiency: Simplifies training by avoiding complex normalization processes.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Particularly useful for large-scale models.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Challenges: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Noise distribution selection: Poor choices can lead to slow convergence and inaccurate estimates.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2093529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5 Discussion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  <p:extLst>
      <p:ext uri="{BB962C8B-B14F-4D97-AF65-F5344CB8AC3E}">
        <p14:creationId xmlns:p14="http://schemas.microsoft.com/office/powerpoint/2010/main" val="2486231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2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8764060" y="2072577"/>
            <a:ext cx="1779577" cy="1161174"/>
          </a:xfrm>
          <a:custGeom>
            <a:avLst/>
            <a:gdLst/>
            <a:ahLst/>
            <a:cxnLst/>
            <a:rect l="l" t="t" r="r" b="b"/>
            <a:pathLst>
              <a:path w="1779577" h="1161174">
                <a:moveTo>
                  <a:pt x="0" y="0"/>
                </a:moveTo>
                <a:lnTo>
                  <a:pt x="1779577" y="0"/>
                </a:lnTo>
                <a:lnTo>
                  <a:pt x="1779577" y="1161174"/>
                </a:lnTo>
                <a:lnTo>
                  <a:pt x="0" y="1161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86980" y="3954463"/>
            <a:ext cx="13114040" cy="213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0"/>
              </a:lnSpc>
            </a:pPr>
            <a:r>
              <a:rPr lang="en-US" sz="12500">
                <a:solidFill>
                  <a:srgbClr val="65A4CD"/>
                </a:solidFill>
                <a:latin typeface="Nunito Sans Heavy"/>
              </a:rPr>
              <a:t>Thank You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0" y="8618398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5173960" y="0"/>
                </a:moveTo>
                <a:lnTo>
                  <a:pt x="0" y="0"/>
                </a:lnTo>
                <a:lnTo>
                  <a:pt x="0" y="1668602"/>
                </a:lnTo>
                <a:lnTo>
                  <a:pt x="5173960" y="1668602"/>
                </a:lnTo>
                <a:lnTo>
                  <a:pt x="517396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315200" y="3590362"/>
            <a:ext cx="5143387" cy="392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3200" dirty="0">
                <a:latin typeface="Nunito Sans"/>
              </a:rPr>
              <a:t>University College Cork</a:t>
            </a:r>
          </a:p>
        </p:txBody>
      </p:sp>
      <p:sp>
        <p:nvSpPr>
          <p:cNvPr id="13" name="Freeform 13"/>
          <p:cNvSpPr/>
          <p:nvPr/>
        </p:nvSpPr>
        <p:spPr>
          <a:xfrm flipV="1">
            <a:off x="13114040" y="0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0" y="1668602"/>
                </a:moveTo>
                <a:lnTo>
                  <a:pt x="5173960" y="1668602"/>
                </a:lnTo>
                <a:lnTo>
                  <a:pt x="5173960" y="0"/>
                </a:lnTo>
                <a:lnTo>
                  <a:pt x="0" y="0"/>
                </a:lnTo>
                <a:lnTo>
                  <a:pt x="0" y="166860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1 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848600" y="242837"/>
            <a:ext cx="1026248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Background of GAN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968A986-F923-D342-902A-38E965EFC265}"/>
              </a:ext>
            </a:extLst>
          </p:cNvPr>
          <p:cNvSpPr/>
          <p:nvPr/>
        </p:nvSpPr>
        <p:spPr>
          <a:xfrm>
            <a:off x="685800" y="2857500"/>
            <a:ext cx="8839200" cy="70865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143000" y="3032406"/>
            <a:ext cx="8305800" cy="6181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Introduced by Ian Goodfellow in 2014.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GANs consist of two networks: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	 • Generator: Produces fake data.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	 • Discriminator: Differentiates between real and fake data.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GANs have made significant advancements in: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Materials science.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Medical imaging (e.g., improving lesion classification).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•Computer vision (e.g., style transfer, image generation).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39BAB5-8A72-F941-9049-0E65373BD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4076700"/>
            <a:ext cx="8172215" cy="4533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420600" y="258763"/>
            <a:ext cx="58674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Challenges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3B0D26D-2AB5-674A-869A-28176CC604CC}"/>
              </a:ext>
            </a:extLst>
          </p:cNvPr>
          <p:cNvSpPr/>
          <p:nvPr/>
        </p:nvSpPr>
        <p:spPr>
          <a:xfrm>
            <a:off x="411935" y="3695700"/>
            <a:ext cx="7817666" cy="48006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739367" y="3946179"/>
            <a:ext cx="7261633" cy="5052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Mode Collapse: The generator produces a limited variety of data.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Training Instability: Difficulty in maintaining balance between generator and discriminator.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High Computational Resources: GANs require extensive hardware for effective training.</a:t>
            </a:r>
          </a:p>
          <a:p>
            <a:pPr>
              <a:lnSpc>
                <a:spcPts val="4435"/>
              </a:lnSpc>
            </a:pPr>
            <a:endParaRPr lang="en-US" sz="3000" dirty="0">
              <a:solidFill>
                <a:srgbClr val="000000"/>
              </a:solidFill>
              <a:latin typeface="Nunito Sans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B2AF755-CA75-8544-B592-5EBE33FACE77}"/>
              </a:ext>
            </a:extLst>
          </p:cNvPr>
          <p:cNvSpPr/>
          <p:nvPr/>
        </p:nvSpPr>
        <p:spPr>
          <a:xfrm>
            <a:off x="10023765" y="3695700"/>
            <a:ext cx="6954781" cy="448202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A1A0757B-2EF7-9746-BFD4-19D1F671C63E}"/>
              </a:ext>
            </a:extLst>
          </p:cNvPr>
          <p:cNvSpPr txBox="1"/>
          <p:nvPr/>
        </p:nvSpPr>
        <p:spPr>
          <a:xfrm>
            <a:off x="10374175" y="3980574"/>
            <a:ext cx="6954781" cy="3924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To investigate how different architectural choices and training strategies affect GAN performance.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Focus on generating high-quality images using the AFHQ dataset with 16,130 high-resolution images to generate realistic cat images.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621000" y="605875"/>
            <a:ext cx="2583334" cy="1235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75"/>
              </a:lnSpc>
            </a:pPr>
            <a:r>
              <a:rPr lang="en-US" sz="7125" dirty="0">
                <a:solidFill>
                  <a:srgbClr val="65A4CD"/>
                </a:solidFill>
                <a:latin typeface="Nunito Sans Heavy"/>
              </a:rPr>
              <a:t>Goal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F7EF239-BCEE-F443-877F-F35A8A45DA66}"/>
              </a:ext>
            </a:extLst>
          </p:cNvPr>
          <p:cNvSpPr/>
          <p:nvPr/>
        </p:nvSpPr>
        <p:spPr>
          <a:xfrm>
            <a:off x="1089411" y="3938074"/>
            <a:ext cx="6954781" cy="448202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1439821" y="4222948"/>
            <a:ext cx="6954781" cy="3924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To investigate how different architectural choices and training strategies affect GAN performance.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Focus on generating high-quality images using the AFHQ dataset with 16,130 high-resolution images to generate realistic cat images.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712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2 Historical</a:t>
            </a:r>
          </a:p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Models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09999" y="361374"/>
            <a:ext cx="1447800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Noise Contrastive Estimation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143000" y="2986639"/>
            <a:ext cx="9753601" cy="653472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606095" y="3304465"/>
            <a:ext cx="9290506" cy="5804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NCE?: 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Introduced in 2010 by Gutmann and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Hyvärinen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is a statistical method that simplifies learning by contrasting real data with noise.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Two data inputs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Real data and noise samples.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model classifies between real and noisy data using binary classification.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Widely used in density estimation and language modelling, laying the groundwork for image and text generation.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E02DC-6DDB-624B-B299-14706A65D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0" y="3467100"/>
            <a:ext cx="5889941" cy="5356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096000" y="363379"/>
            <a:ext cx="1210612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Variational Autoencoder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351381" y="2185988"/>
            <a:ext cx="15022219" cy="761261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787360" y="2496607"/>
            <a:ext cx="14801850" cy="7301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US" sz="2800" b="1" dirty="0">
                <a:solidFill>
                  <a:srgbClr val="000000"/>
                </a:solidFill>
                <a:latin typeface="Nunito Sans"/>
              </a:rPr>
              <a:t>What is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VAE?: 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Introduced in 2013 by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Kingma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and Welling, VAE is a generative model that encodes input data into a latent space and reconstructs it by minimizing the reconstruction loss.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Encoder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Compresses the input data into a smaller form (latent space).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Decoder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Rebuilds the data from the compressed form.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VAEs are used for image generation, data compression, and anomaly detection.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478F2-F56C-4A4B-990C-5D15C9054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178" y="4776487"/>
            <a:ext cx="8786647" cy="2431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14332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3494</TotalTime>
  <Words>1430</Words>
  <Application>Microsoft Macintosh PowerPoint</Application>
  <PresentationFormat>Custom</PresentationFormat>
  <Paragraphs>225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Nunito Sans Heavy</vt:lpstr>
      <vt:lpstr>Nunito Sans</vt:lpstr>
      <vt:lpstr>Libre Baskerville</vt:lpstr>
      <vt:lpstr>Yeseva One</vt:lpstr>
      <vt:lpstr>Cambria Math</vt:lpstr>
      <vt:lpstr>Calibri</vt:lpstr>
      <vt:lpstr>Nunito Sans Semi-Bold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Deng Sucre</cp:lastModifiedBy>
  <cp:revision>267</cp:revision>
  <dcterms:created xsi:type="dcterms:W3CDTF">2006-08-16T00:00:00Z</dcterms:created>
  <dcterms:modified xsi:type="dcterms:W3CDTF">2024-09-13T21:12:55Z</dcterms:modified>
  <dc:identifier>DAF_p7YEKQg</dc:identifier>
</cp:coreProperties>
</file>